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32" r:id="rId3"/>
    <p:sldId id="284" r:id="rId4"/>
    <p:sldId id="338" r:id="rId5"/>
    <p:sldId id="309" r:id="rId6"/>
    <p:sldId id="334" r:id="rId7"/>
    <p:sldId id="335" r:id="rId8"/>
    <p:sldId id="336" r:id="rId9"/>
    <p:sldId id="337" r:id="rId10"/>
    <p:sldId id="333" r:id="rId11"/>
    <p:sldId id="326" r:id="rId12"/>
    <p:sldId id="324" r:id="rId13"/>
    <p:sldId id="310" r:id="rId14"/>
    <p:sldId id="339" r:id="rId15"/>
    <p:sldId id="329" r:id="rId16"/>
    <p:sldId id="340" r:id="rId17"/>
    <p:sldId id="341" r:id="rId18"/>
    <p:sldId id="342" r:id="rId19"/>
    <p:sldId id="325" r:id="rId20"/>
    <p:sldId id="294" r:id="rId21"/>
    <p:sldId id="331" r:id="rId22"/>
    <p:sldId id="311" r:id="rId23"/>
    <p:sldId id="320" r:id="rId24"/>
    <p:sldId id="321" r:id="rId25"/>
    <p:sldId id="319" r:id="rId26"/>
    <p:sldId id="322" r:id="rId27"/>
    <p:sldId id="313" r:id="rId28"/>
    <p:sldId id="317" r:id="rId29"/>
    <p:sldId id="314" r:id="rId30"/>
    <p:sldId id="315" r:id="rId31"/>
    <p:sldId id="318" r:id="rId32"/>
    <p:sldId id="316" r:id="rId33"/>
    <p:sldId id="292" r:id="rId34"/>
    <p:sldId id="3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" initials="je" lastIdx="2" clrIdx="0">
    <p:extLst>
      <p:ext uri="{19B8F6BF-5375-455C-9EA6-DF929625EA0E}">
        <p15:presenceInfo xmlns:p15="http://schemas.microsoft.com/office/powerpoint/2012/main" userId="jac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38" autoAdjust="0"/>
  </p:normalViewPr>
  <p:slideViewPr>
    <p:cSldViewPr snapToGrid="0" snapToObjects="1">
      <p:cViewPr varScale="1">
        <p:scale>
          <a:sx n="82" d="100"/>
          <a:sy n="82" d="100"/>
        </p:scale>
        <p:origin x="6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E5F14-E0E7-4EF2-B89A-72FFCB96C6A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F5DD-3B60-4E09-B03D-0C21E18B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74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Rmse</a:t>
            </a:r>
            <a:r>
              <a:rPr lang="en-US" dirty="0" smtClean="0"/>
              <a:t> = root mean squared</a:t>
            </a:r>
            <a:r>
              <a:rPr lang="en-US" baseline="0" dirty="0" smtClean="0"/>
              <a:t> error – same thing we’d like to minimize when doing 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54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6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refresher for context on COMPAS, </a:t>
            </a:r>
            <a:r>
              <a:rPr lang="en-US" dirty="0" err="1" smtClean="0"/>
              <a:t>Northpointe</a:t>
            </a:r>
            <a:r>
              <a:rPr lang="en-US" dirty="0" smtClean="0"/>
              <a:t>, and </a:t>
            </a:r>
            <a:r>
              <a:rPr lang="en-US" dirty="0" err="1" smtClean="0"/>
              <a:t>ProPublica’s</a:t>
            </a:r>
            <a:r>
              <a:rPr lang="en-US" dirty="0" smtClean="0"/>
              <a:t> investigation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1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standard R code to clean/wrangle</a:t>
            </a:r>
            <a:r>
              <a:rPr lang="en-US" baseline="0" dirty="0" smtClean="0"/>
              <a:t> (it’s basically an R markdown document [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notebook])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7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ggplot</a:t>
            </a:r>
            <a:r>
              <a:rPr lang="en-US" dirty="0" smtClean="0"/>
              <a:t> code, no surprises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6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sure why they are predicting the score?? Also, I’m not sure they are </a:t>
            </a:r>
            <a:r>
              <a:rPr lang="en-US" dirty="0" smtClean="0"/>
              <a:t>controlling </a:t>
            </a:r>
            <a:r>
              <a:rPr lang="en-US" dirty="0" smtClean="0"/>
              <a:t>for base rate because there is no interaction</a:t>
            </a:r>
            <a:r>
              <a:rPr lang="en-US" baseline="0" dirty="0" smtClean="0"/>
              <a:t> term, if you know base rates differ by race, to control for it you’d need ‘</a:t>
            </a:r>
            <a:r>
              <a:rPr lang="en-US" baseline="0" dirty="0" err="1" smtClean="0"/>
              <a:t>race_factor</a:t>
            </a:r>
            <a:r>
              <a:rPr lang="en-US" baseline="0" dirty="0" smtClean="0"/>
              <a:t> * </a:t>
            </a:r>
            <a:r>
              <a:rPr lang="en-US" baseline="0" dirty="0" err="1" smtClean="0"/>
              <a:t>two_year_recid</a:t>
            </a:r>
            <a:r>
              <a:rPr lang="en-US" baseline="0" dirty="0" smtClean="0"/>
              <a:t>’ in the model. I think??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3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4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92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Error ratios cannot be optimized without some cost to accuracy in the other group, or overall accuracy</a:t>
            </a:r>
            <a:r>
              <a:rPr lang="en-US" baseline="0" dirty="0" smtClean="0"/>
              <a:t> of the model (i.e. enforcing “fairness” means enforcing sub-optimal predictive 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0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sample() function in R is very </a:t>
            </a:r>
            <a:r>
              <a:rPr lang="en-US" dirty="0" err="1" smtClean="0"/>
              <a:t>very</a:t>
            </a:r>
            <a:r>
              <a:rPr lang="en-US" dirty="0" smtClean="0"/>
              <a:t> useful!!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9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094-54C2-B94A-AF1B-39031A02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C8B0-DBB8-F949-AEE0-9CB0E84DC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6153-8675-D84B-97EC-2615A108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3C42-D4F3-9545-810D-35806A39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7155-3E09-1E46-89BF-3852DEA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28C3-3541-324A-AA67-BF9EB955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894A-926D-664E-A3B1-77A0B1261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F651-3FB6-8647-9CD9-BE2ED1F7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FDB1-8AA7-F34F-AD28-7EC028B7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335A-B5CA-D04C-8C9D-FCFFB96F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3B6BD-4005-DF41-9077-8CFD4E2B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B2E-762A-9C49-B8D6-6FFD3B5D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D6AF-DDF8-EC42-868A-97C1699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0697-9333-BA4E-9A54-F6F63EC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6EB0D-8445-9E43-B0AD-869CE9DC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BF10-F78B-0941-A890-9AAEC76E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3785-43B0-F941-A03D-40D850BB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862-A590-2545-80F9-2F193F96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49BC-115B-954C-B63F-3CED0B9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BEA5-3656-3C47-A21C-7A86CFBE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A36-932F-9F4E-B3C3-283E87CF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B2CB-9F0F-4C4A-8258-ECB40EA9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53B-BA84-E14A-82E1-E229AC7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C4600-4668-DA4B-A252-6B5049FE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512D-5D13-7B40-8EB8-DEEEBF0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86CD-583E-BB4F-AD5A-8E59A24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3574-254A-AE4F-851D-318674277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04E31-D66B-C742-851B-25DF660CC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9220-10B4-C24A-A555-87E4D15B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B55F-CC79-D541-9ABE-D9DF4C0E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608-C1EA-E248-8CB6-BF2F480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AC02-8ACF-9946-A15E-26AF688B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3C71-F8AA-3A4A-9605-913EFD2F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668AB-472A-D24C-BE82-E36E692D6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71E61-06F8-2148-99DB-745724B10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DCB6-4F99-5C40-9A1B-32D2A4995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B06EB-DE03-4348-AC18-00182C58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44C5D-149B-B44C-95CA-6025FE9E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E07E5-84A4-D649-A82B-2C26F37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DAB1-FB42-1743-BA85-B5785CA8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AE764-0E65-3447-A6F0-84CE7BC4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1FC23-0014-694F-8C3C-25D342A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F3CC-75BA-BA4C-9DA5-C9EC865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64FD5-0A90-F944-BB89-780B224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51DBA-DEA1-4C44-825E-EC645630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F2B0-ACFE-C942-89B2-C1E577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342E-CE9D-5744-9866-B68FF3BA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7AA8-77DC-6548-8D39-D64C4F3F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5AA3-41AF-4F40-A37F-9F66611B4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02CA-6792-C54C-9098-ED909536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45BFF-A705-A144-A779-6E5D4D97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BC1E-21CB-2647-B97B-1E7008B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2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E6D4-EE5E-404D-95B2-21C050AA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D8392-DD4A-E845-B374-64533F4F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A23E6-B529-A346-8058-F98B7804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A6FA3-B013-1949-A9CE-3CD9EB3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E784-83C8-4C41-9D40-69ACA5B7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39E5-4B93-3F4A-AB6D-31AC328A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0574F-EC2D-F74F-96CE-58EFADB3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902E-8794-7F46-A5B2-C7101977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B3D6-61E8-1846-B355-259113370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ECEB-6AEA-C94A-A41A-D3CE19F3D862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19D2-D866-AE48-BBC0-D9CEAEBA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53AE-D178-544F-9920-89B519947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owardsdatascience.com/the-mostly-complete-chart-of-neural-networks-explained-3fb6f236746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nYf2h6A-k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2387600"/>
          </a:xfrm>
        </p:spPr>
        <p:txBody>
          <a:bodyPr/>
          <a:lstStyle/>
          <a:p>
            <a:r>
              <a:rPr lang="en-US" dirty="0" smtClean="0"/>
              <a:t>Predictive Analytics Pt. II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Lab </a:t>
            </a:r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16" y="2054912"/>
            <a:ext cx="6754168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bias in predictive modeling?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107" y="1788858"/>
            <a:ext cx="2843693" cy="4404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2896" y="2316480"/>
            <a:ext cx="659315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Technical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Ethical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“</a:t>
            </a:r>
            <a:r>
              <a:rPr lang="en-US" sz="3200" i="1" dirty="0" smtClean="0"/>
              <a:t>Unjustified</a:t>
            </a:r>
            <a:r>
              <a:rPr lang="en-US" sz="3200" dirty="0" smtClean="0"/>
              <a:t> basis for differentiation”</a:t>
            </a:r>
          </a:p>
        </p:txBody>
      </p:sp>
    </p:spTree>
    <p:extLst>
      <p:ext uri="{BB962C8B-B14F-4D97-AF65-F5344CB8AC3E}">
        <p14:creationId xmlns:p14="http://schemas.microsoft.com/office/powerpoint/2010/main" val="246965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against 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8220"/>
            <a:ext cx="5906324" cy="3381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9" y="2354011"/>
            <a:ext cx="5582429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case against prediction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8220"/>
            <a:ext cx="5906324" cy="33818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9823" y="3752444"/>
            <a:ext cx="2438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Over-sampling</a:t>
            </a:r>
            <a:endParaRPr lang="en-US" sz="24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1487424" y="4780696"/>
            <a:ext cx="243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Predictive models assessing prior criminal records</a:t>
            </a:r>
            <a:endParaRPr lang="en-US" sz="2400" dirty="0"/>
          </a:p>
        </p:txBody>
      </p:sp>
      <p:sp>
        <p:nvSpPr>
          <p:cNvPr id="7" name="Arc 6"/>
          <p:cNvSpPr/>
          <p:nvPr/>
        </p:nvSpPr>
        <p:spPr>
          <a:xfrm rot="13878653">
            <a:off x="728788" y="2951945"/>
            <a:ext cx="3029821" cy="2602216"/>
          </a:xfrm>
          <a:prstGeom prst="arc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 rot="3173766">
            <a:off x="1603202" y="2511750"/>
            <a:ext cx="3029821" cy="2602216"/>
          </a:xfrm>
          <a:prstGeom prst="arc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39824" y="2280620"/>
            <a:ext cx="243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Racial </a:t>
            </a:r>
            <a:r>
              <a:rPr lang="en-US" sz="2400" dirty="0" smtClean="0"/>
              <a:t>disparity </a:t>
            </a:r>
            <a:r>
              <a:rPr lang="en-US" sz="2400" dirty="0" smtClean="0"/>
              <a:t>in justice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321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</a:t>
            </a:r>
            <a:r>
              <a:rPr lang="en-US" dirty="0" smtClean="0"/>
              <a:t>bias (in models)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08270"/>
              </p:ext>
            </p:extLst>
          </p:nvPr>
        </p:nvGraphicFramePr>
        <p:xfrm>
          <a:off x="943708" y="1804559"/>
          <a:ext cx="10304583" cy="40807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388620556"/>
                    </a:ext>
                  </a:extLst>
                </a:gridCol>
                <a:gridCol w="3288322">
                  <a:extLst>
                    <a:ext uri="{9D8B030D-6E8A-4147-A177-3AD203B41FA5}">
                      <a16:colId xmlns:a16="http://schemas.microsoft.com/office/drawing/2014/main" val="4136315588"/>
                    </a:ext>
                  </a:extLst>
                </a:gridCol>
                <a:gridCol w="3434861">
                  <a:extLst>
                    <a:ext uri="{9D8B030D-6E8A-4147-A177-3AD203B41FA5}">
                      <a16:colId xmlns:a16="http://schemas.microsoft.com/office/drawing/2014/main" val="481680043"/>
                    </a:ext>
                  </a:extLst>
                </a:gridCol>
              </a:tblGrid>
              <a:tr h="6338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Example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Can we do anything?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011420"/>
                  </a:ext>
                </a:extLst>
              </a:tr>
              <a:tr h="861726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Sampling bias</a:t>
                      </a:r>
                      <a:endParaRPr lang="en-US" sz="24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Participants in a study are all</a:t>
                      </a:r>
                      <a:r>
                        <a:rPr lang="en-US" baseline="0" dirty="0" smtClean="0"/>
                        <a:t> college students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Maybe (re-sampling)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267455"/>
                  </a:ext>
                </a:extLst>
              </a:tr>
              <a:tr h="861726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Measurement bias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Survey asks loaded or poorly-worded</a:t>
                      </a:r>
                      <a:r>
                        <a:rPr lang="en-US" baseline="0" dirty="0" smtClean="0"/>
                        <a:t> questions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Maaaybe</a:t>
                      </a:r>
                      <a:r>
                        <a:rPr lang="en-US" dirty="0" smtClean="0"/>
                        <a:t> (transforming)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362110"/>
                  </a:ext>
                </a:extLst>
              </a:tr>
              <a:tr h="8617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Systematic</a:t>
                      </a:r>
                      <a:r>
                        <a:rPr lang="en-US" sz="2400" baseline="0" dirty="0" smtClean="0"/>
                        <a:t> bias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Missing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Over-policing leads to different base rates of recidivism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Probably not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287520"/>
                  </a:ext>
                </a:extLst>
              </a:tr>
              <a:tr h="861726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Correlated/latent</a:t>
                      </a:r>
                      <a:r>
                        <a:rPr lang="en-US" sz="2400" baseline="0" dirty="0" smtClean="0"/>
                        <a:t> variables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Amount of prior arrests correlated with race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Maybe (transforming)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70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6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Criteria for fairness* in prediction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316480"/>
            <a:ext cx="892199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Un-awareness </a:t>
            </a:r>
            <a:r>
              <a:rPr lang="en-US" sz="2400" dirty="0" smtClean="0"/>
              <a:t>(info on e.g. race/gender not used in prediction)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Statistical parity</a:t>
            </a:r>
            <a:r>
              <a:rPr lang="en-US" sz="2400" dirty="0" smtClean="0"/>
              <a:t> (same probability of outcomes)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Error ratio parity </a:t>
            </a:r>
            <a:r>
              <a:rPr lang="en-US" sz="2400" dirty="0" smtClean="0"/>
              <a:t>(same rates of prediction errors)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100034" y="5720862"/>
            <a:ext cx="8145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*Each come with problems, and solutions are currently debated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957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Un-awareness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33" y="1235420"/>
            <a:ext cx="8356933" cy="51536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63262" y="3505200"/>
            <a:ext cx="2625969" cy="2344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2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Statistical parity – resampling on the outcome variable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23375"/>
              </p:ext>
            </p:extLst>
          </p:nvPr>
        </p:nvGraphicFramePr>
        <p:xfrm>
          <a:off x="1484376" y="2122756"/>
          <a:ext cx="2953512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6756">
                  <a:extLst>
                    <a:ext uri="{9D8B030D-6E8A-4147-A177-3AD203B41FA5}">
                      <a16:colId xmlns:a16="http://schemas.microsoft.com/office/drawing/2014/main" val="2387611034"/>
                    </a:ext>
                  </a:extLst>
                </a:gridCol>
                <a:gridCol w="1476756">
                  <a:extLst>
                    <a:ext uri="{9D8B030D-6E8A-4147-A177-3AD203B41FA5}">
                      <a16:colId xmlns:a16="http://schemas.microsoft.com/office/drawing/2014/main" val="3004984214"/>
                    </a:ext>
                  </a:extLst>
                </a:gridCol>
              </a:tblGrid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Race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Recidivate?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94774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0543071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3630204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81456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22092097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0364350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7758089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39104120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134487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02398"/>
              </p:ext>
            </p:extLst>
          </p:nvPr>
        </p:nvGraphicFramePr>
        <p:xfrm>
          <a:off x="7293864" y="2122756"/>
          <a:ext cx="2953512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6756">
                  <a:extLst>
                    <a:ext uri="{9D8B030D-6E8A-4147-A177-3AD203B41FA5}">
                      <a16:colId xmlns:a16="http://schemas.microsoft.com/office/drawing/2014/main" val="2387611034"/>
                    </a:ext>
                  </a:extLst>
                </a:gridCol>
                <a:gridCol w="1476756">
                  <a:extLst>
                    <a:ext uri="{9D8B030D-6E8A-4147-A177-3AD203B41FA5}">
                      <a16:colId xmlns:a16="http://schemas.microsoft.com/office/drawing/2014/main" val="3004984214"/>
                    </a:ext>
                  </a:extLst>
                </a:gridCol>
              </a:tblGrid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Race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Recidivate?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94774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40543071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3630204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81456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W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22092097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10364350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7758089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39104120"/>
                  </a:ext>
                </a:extLst>
              </a:tr>
              <a:tr h="34197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134487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66697" y="290890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25%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66696" y="4670649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50%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510297" y="2908905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50%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510296" y="4670649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50%</a:t>
            </a:r>
            <a:endParaRPr lang="en-US" sz="2000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66697" y="3913632"/>
            <a:ext cx="25290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10317" y="3408221"/>
            <a:ext cx="1222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Resample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2151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Error ratio parity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89" y="1284009"/>
            <a:ext cx="7091363" cy="53100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1" y="2429736"/>
            <a:ext cx="304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model is </a:t>
            </a:r>
            <a:r>
              <a:rPr lang="en-US" sz="2800" b="1" dirty="0" smtClean="0"/>
              <a:t>wrong</a:t>
            </a:r>
            <a:r>
              <a:rPr lang="en-US" sz="2800" dirty="0" smtClean="0"/>
              <a:t> at some rate…</a:t>
            </a:r>
          </a:p>
          <a:p>
            <a:endParaRPr lang="en-US" sz="2800" dirty="0"/>
          </a:p>
          <a:p>
            <a:r>
              <a:rPr lang="en-US" sz="2800" b="1" dirty="0" smtClean="0"/>
              <a:t>Types</a:t>
            </a:r>
            <a:r>
              <a:rPr lang="en-US" sz="2800" dirty="0" smtClean="0"/>
              <a:t> of errors are not the same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411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Error ratio parity – impossible to optimize fairly?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34" y="1709497"/>
            <a:ext cx="11083732" cy="42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tool we can use: re-sampling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11"/>
          <a:stretch/>
        </p:blipFill>
        <p:spPr>
          <a:xfrm>
            <a:off x="229171" y="2036635"/>
            <a:ext cx="5335656" cy="3571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3"/>
          <a:stretch/>
        </p:blipFill>
        <p:spPr>
          <a:xfrm>
            <a:off x="6449567" y="2036634"/>
            <a:ext cx="5542056" cy="35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5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2387600"/>
          </a:xfrm>
        </p:spPr>
        <p:txBody>
          <a:bodyPr/>
          <a:lstStyle/>
          <a:p>
            <a:r>
              <a:rPr lang="en-US" dirty="0" smtClean="0"/>
              <a:t>Predictive Analytics Pt. II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Lab </a:t>
            </a:r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4" b="17027"/>
          <a:stretch/>
        </p:blipFill>
        <p:spPr>
          <a:xfrm>
            <a:off x="3927967" y="2840737"/>
            <a:ext cx="4336065" cy="2267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0" y="2554071"/>
            <a:ext cx="2127978" cy="2821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704" y="2554071"/>
            <a:ext cx="2127978" cy="282173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706624" y="3964940"/>
            <a:ext cx="10363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406384" y="3900424"/>
            <a:ext cx="10363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57066" y="5375809"/>
            <a:ext cx="367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Garbage in, garbage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937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Neural networks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988256" y="2090713"/>
            <a:ext cx="439570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b="1" dirty="0" smtClean="0"/>
              <a:t>state of the art </a:t>
            </a:r>
            <a:r>
              <a:rPr lang="en-US" sz="2800" dirty="0" smtClean="0"/>
              <a:t>for predictive analytics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Steep learning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Require dedicated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Difficult to interpret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Extremely powerful </a:t>
            </a:r>
            <a:r>
              <a:rPr lang="en-US" sz="2000" dirty="0" smtClean="0"/>
              <a:t>predictive tools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7" t="9245" r="6069" b="12830"/>
          <a:stretch/>
        </p:blipFill>
        <p:spPr>
          <a:xfrm>
            <a:off x="5638800" y="1145536"/>
            <a:ext cx="3109485" cy="5048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69091" y="503497"/>
            <a:ext cx="278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“Whisky on the rocks” 2022</a:t>
            </a:r>
          </a:p>
          <a:p>
            <a:pPr algn="r"/>
            <a:r>
              <a:rPr lang="en-US" dirty="0" err="1" smtClean="0"/>
              <a:t>wombo.art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557" y="1145536"/>
            <a:ext cx="2884642" cy="50481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19079" y="499205"/>
            <a:ext cx="278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“Whisky on the rocks” </a:t>
            </a:r>
            <a:r>
              <a:rPr lang="en-US" dirty="0" smtClean="0"/>
              <a:t>2024</a:t>
            </a:r>
            <a:endParaRPr lang="en-US" dirty="0" smtClean="0"/>
          </a:p>
          <a:p>
            <a:pPr algn="r"/>
            <a:r>
              <a:rPr lang="en-US" dirty="0" err="1" smtClean="0"/>
              <a:t>Midjourney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1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Neural networks are supervised models (mostly)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032734" y="1791737"/>
            <a:ext cx="39515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Supervised</a:t>
            </a:r>
          </a:p>
          <a:p>
            <a:r>
              <a:rPr lang="en-US" sz="3200" dirty="0" smtClean="0"/>
              <a:t>Ground truth available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019921" y="1791737"/>
            <a:ext cx="43843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Unsupervised</a:t>
            </a:r>
          </a:p>
          <a:p>
            <a:r>
              <a:rPr lang="en-US" sz="3200" dirty="0" smtClean="0"/>
              <a:t>Ground truth unavailable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90" y="2970004"/>
            <a:ext cx="3784127" cy="35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49" y="2868955"/>
            <a:ext cx="3784127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9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 (ANN)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7" y="1365212"/>
            <a:ext cx="9557785" cy="53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 (ANN)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55" y="1850037"/>
            <a:ext cx="5239562" cy="4678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62473" y="2111900"/>
            <a:ext cx="22272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</a:t>
            </a:r>
          </a:p>
          <a:p>
            <a:r>
              <a:rPr lang="en-US" sz="3600" dirty="0" smtClean="0"/>
              <a:t>recidivate?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432561" y="3435989"/>
            <a:ext cx="786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9462473" y="45035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30" y="3187449"/>
            <a:ext cx="3598469" cy="20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 (ANN)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55" y="1850037"/>
            <a:ext cx="5239562" cy="4678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62473" y="2111900"/>
            <a:ext cx="22272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Did</a:t>
            </a:r>
          </a:p>
          <a:p>
            <a:r>
              <a:rPr lang="en-US" sz="3600" dirty="0" smtClean="0"/>
              <a:t>recidivate?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432561" y="3435989"/>
            <a:ext cx="786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9462473" y="4503532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58790" y="3119029"/>
            <a:ext cx="4544030" cy="252977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087974" y="3177915"/>
            <a:ext cx="9428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82227" y="4326453"/>
            <a:ext cx="9428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87974" y="5458919"/>
            <a:ext cx="9428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135624" y="2322576"/>
            <a:ext cx="1060704" cy="40690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6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 (ANN)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t="4742" r="50164" b="15188"/>
          <a:stretch/>
        </p:blipFill>
        <p:spPr>
          <a:xfrm>
            <a:off x="56180" y="1690688"/>
            <a:ext cx="6015436" cy="38172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6" t="4742" r="1393" b="15188"/>
          <a:stretch/>
        </p:blipFill>
        <p:spPr>
          <a:xfrm>
            <a:off x="6071616" y="1690688"/>
            <a:ext cx="6120384" cy="38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5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neural network (ANN)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4"/>
          <a:stretch/>
        </p:blipFill>
        <p:spPr>
          <a:xfrm>
            <a:off x="136745" y="1690687"/>
            <a:ext cx="7013563" cy="4949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5" b="32100"/>
          <a:stretch/>
        </p:blipFill>
        <p:spPr>
          <a:xfrm>
            <a:off x="7345180" y="1990490"/>
            <a:ext cx="4600238" cy="37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9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makes a neuron fire – </a:t>
            </a:r>
            <a:r>
              <a:rPr lang="en-US" sz="4000" b="1" u="sng" dirty="0" smtClean="0"/>
              <a:t>activation functions</a:t>
            </a:r>
            <a:endParaRPr lang="en-US" sz="40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22" y="1345914"/>
            <a:ext cx="9006355" cy="551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What makes a neuron fire – </a:t>
            </a:r>
            <a:r>
              <a:rPr lang="en-US" sz="4000" b="1" u="sng" dirty="0" smtClean="0"/>
              <a:t>activation functions</a:t>
            </a:r>
            <a:endParaRPr lang="en-US" sz="4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/>
          <a:stretch/>
        </p:blipFill>
        <p:spPr>
          <a:xfrm>
            <a:off x="895271" y="1920642"/>
            <a:ext cx="10401458" cy="446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4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Learning from mistakes - </a:t>
            </a:r>
            <a:r>
              <a:rPr lang="en-US" sz="4000" b="1" u="sng" dirty="0" smtClean="0"/>
              <a:t>backpropagation</a:t>
            </a:r>
            <a:endParaRPr lang="en-US" sz="40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54"/>
          <a:stretch/>
        </p:blipFill>
        <p:spPr>
          <a:xfrm>
            <a:off x="2589218" y="1690687"/>
            <a:ext cx="7013563" cy="49499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13823" y="3534324"/>
            <a:ext cx="11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== y?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444436" y="1843790"/>
            <a:ext cx="1266693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Model</a:t>
            </a:r>
          </a:p>
          <a:p>
            <a:pPr algn="ctr"/>
            <a:r>
              <a:rPr lang="en-US" sz="3200" dirty="0" smtClean="0"/>
              <a:t>Error</a:t>
            </a:r>
            <a:endParaRPr lang="en-US" sz="32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711129" y="2428407"/>
            <a:ext cx="1891652" cy="11986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42020" y="2382399"/>
            <a:ext cx="1902416" cy="345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1"/>
          </p:cNvCxnSpPr>
          <p:nvPr/>
        </p:nvCxnSpPr>
        <p:spPr>
          <a:xfrm flipH="1">
            <a:off x="4542020" y="2382399"/>
            <a:ext cx="1902416" cy="990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542020" y="2382399"/>
            <a:ext cx="1902416" cy="14750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542020" y="2409353"/>
            <a:ext cx="1897034" cy="2139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28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Revisiting the COMPAS data</a:t>
            </a:r>
          </a:p>
          <a:p>
            <a:r>
              <a:rPr lang="en-US" dirty="0" smtClean="0"/>
              <a:t>Bias in predictive models – sources and strategies</a:t>
            </a:r>
          </a:p>
          <a:p>
            <a:r>
              <a:rPr lang="en-US" dirty="0" smtClean="0"/>
              <a:t>Gentle introduction to neural networks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Implementing a neural network in 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to adjust weights – </a:t>
            </a:r>
            <a:r>
              <a:rPr lang="en-US" sz="4000" b="1" u="sng" dirty="0" smtClean="0"/>
              <a:t>cost function</a:t>
            </a:r>
            <a:endParaRPr lang="en-US" sz="40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978945" y="1684270"/>
            <a:ext cx="96505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The process of adjusting weights IS the learning/fitting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b="1" dirty="0" smtClean="0"/>
              <a:t>cost function </a:t>
            </a:r>
            <a:r>
              <a:rPr lang="en-US" sz="2800" dirty="0" smtClean="0"/>
              <a:t>tells you which direction to adjust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We don’t know the cost function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7" b="6816"/>
          <a:stretch/>
        </p:blipFill>
        <p:spPr>
          <a:xfrm>
            <a:off x="2346756" y="3267856"/>
            <a:ext cx="6914904" cy="3485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5310" y="6349849"/>
            <a:ext cx="1077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Weight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978945" y="4133298"/>
            <a:ext cx="16162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Cost</a:t>
            </a:r>
          </a:p>
          <a:p>
            <a:pPr algn="ctr"/>
            <a:r>
              <a:rPr lang="en-US" sz="2400" dirty="0" smtClean="0"/>
              <a:t>(e.g. RMSE)</a:t>
            </a:r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6809232" y="4681278"/>
            <a:ext cx="329184" cy="3291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00718" y="5284782"/>
            <a:ext cx="329184" cy="3291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804208" y="5921370"/>
            <a:ext cx="329184" cy="3291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705600" y="4462272"/>
            <a:ext cx="524256" cy="8225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4887358" y="4955823"/>
            <a:ext cx="755904" cy="9871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398007" y="6090201"/>
            <a:ext cx="1141586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5400000">
            <a:off x="5954856" y="3355386"/>
            <a:ext cx="282286" cy="1732897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30366" y="3452046"/>
            <a:ext cx="182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Learning 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131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 animBg="1"/>
      <p:bldP spid="10" grpId="0" animBg="1"/>
      <p:bldP spid="11" grpId="0" animBg="1"/>
      <p:bldP spid="18" grpId="0" animBg="1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to adjust weights – </a:t>
            </a:r>
            <a:r>
              <a:rPr lang="en-US" sz="4000" b="1" u="sng" dirty="0" smtClean="0"/>
              <a:t>cost function</a:t>
            </a:r>
            <a:endParaRPr lang="en-US" sz="40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82" y="1277112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0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to assess cost function – </a:t>
            </a:r>
            <a:r>
              <a:rPr lang="en-US" sz="4000" b="1" u="sng" dirty="0" smtClean="0"/>
              <a:t>cross-validation</a:t>
            </a:r>
            <a:endParaRPr lang="en-US" sz="4000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" y="2075177"/>
            <a:ext cx="7030327" cy="3690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0052" y="2216076"/>
            <a:ext cx="3369897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Splitting original data: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Training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Training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Validation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Testing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58521" y="2162287"/>
            <a:ext cx="1613647" cy="8498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58521" y="3012141"/>
            <a:ext cx="1613647" cy="8498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58520" y="3861995"/>
            <a:ext cx="1613647" cy="699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1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the cost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7" y="1365212"/>
            <a:ext cx="9557785" cy="53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Endless network architectures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73" b="28628"/>
          <a:stretch/>
        </p:blipFill>
        <p:spPr>
          <a:xfrm>
            <a:off x="3552712" y="1312432"/>
            <a:ext cx="5086576" cy="537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3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1111" y="69716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Video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1" y="1406991"/>
            <a:ext cx="10498132" cy="22512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31" y="3932996"/>
            <a:ext cx="2200729" cy="2494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33" y="4105656"/>
            <a:ext cx="2513612" cy="2148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563" y="4327076"/>
            <a:ext cx="4646694" cy="17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6" y="328698"/>
            <a:ext cx="11174810" cy="60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7" y="354060"/>
            <a:ext cx="10533518" cy="62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349"/>
            <a:ext cx="12161753" cy="4255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8238" y="4710701"/>
            <a:ext cx="9544692" cy="426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2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7"/>
          <a:stretch/>
        </p:blipFill>
        <p:spPr>
          <a:xfrm>
            <a:off x="2367903" y="2403231"/>
            <a:ext cx="7843001" cy="3987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50"/>
          <a:stretch/>
        </p:blipFill>
        <p:spPr>
          <a:xfrm>
            <a:off x="2367903" y="296852"/>
            <a:ext cx="7843001" cy="19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1"/>
          <a:stretch/>
        </p:blipFill>
        <p:spPr>
          <a:xfrm>
            <a:off x="606233" y="3254829"/>
            <a:ext cx="6466168" cy="3062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116" y="1277108"/>
            <a:ext cx="4651506" cy="4361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25"/>
          <a:stretch/>
        </p:blipFill>
        <p:spPr>
          <a:xfrm>
            <a:off x="606233" y="455152"/>
            <a:ext cx="6466168" cy="27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7651</TotalTime>
  <Words>643</Words>
  <Application>Microsoft Office PowerPoint</Application>
  <PresentationFormat>Widescreen</PresentationFormat>
  <Paragraphs>170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Predictive Analytics Pt. II </vt:lpstr>
      <vt:lpstr>Predictive Analytics Pt. II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bias in predictive modeling?</vt:lpstr>
      <vt:lpstr>A case against prediction</vt:lpstr>
      <vt:lpstr>A case against prediction</vt:lpstr>
      <vt:lpstr>Sources of bias (in models)</vt:lpstr>
      <vt:lpstr>Criteria for fairness* in prediction</vt:lpstr>
      <vt:lpstr>Un-awareness</vt:lpstr>
      <vt:lpstr>Statistical parity – resampling on the outcome variable</vt:lpstr>
      <vt:lpstr>Error ratio parity</vt:lpstr>
      <vt:lpstr>Error ratio parity – impossible to optimize fairly?</vt:lpstr>
      <vt:lpstr>A tool we can use: re-sampling</vt:lpstr>
      <vt:lpstr>Neural networks</vt:lpstr>
      <vt:lpstr>Neural networks are supervised models (mostly)</vt:lpstr>
      <vt:lpstr>Artificial neural network (ANN) model</vt:lpstr>
      <vt:lpstr>Artificial neural network (ANN) model</vt:lpstr>
      <vt:lpstr>Artificial neural network (ANN) model</vt:lpstr>
      <vt:lpstr>Artificial neural network (ANN) model</vt:lpstr>
      <vt:lpstr>Artificial neural network (ANN) model</vt:lpstr>
      <vt:lpstr>What makes a neuron fire – activation functions</vt:lpstr>
      <vt:lpstr>What makes a neuron fire – activation functions</vt:lpstr>
      <vt:lpstr>Learning from mistakes - backpropagation</vt:lpstr>
      <vt:lpstr>How to adjust weights – cost function</vt:lpstr>
      <vt:lpstr>How to adjust weights – cost function</vt:lpstr>
      <vt:lpstr>How to assess cost function – cross-validation</vt:lpstr>
      <vt:lpstr>Minimize the cost function</vt:lpstr>
      <vt:lpstr>Endless network architectures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Choices: img of R,python</dc:title>
  <dc:creator>Microsoft Office User</dc:creator>
  <cp:lastModifiedBy>jacob</cp:lastModifiedBy>
  <cp:revision>212</cp:revision>
  <dcterms:created xsi:type="dcterms:W3CDTF">2022-01-22T23:15:34Z</dcterms:created>
  <dcterms:modified xsi:type="dcterms:W3CDTF">2024-03-20T18:54:30Z</dcterms:modified>
</cp:coreProperties>
</file>